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7" r:id="rId2"/>
    <p:sldId id="258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6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ccessibility Statement" id="{E4FF264C-EDB2-744A-A389-1329A6784357}">
          <p14:sldIdLst/>
        </p14:section>
        <p14:section name="Title Slide" id="{B4C4AEA3-6B3F-CC42-978A-E79612A86975}">
          <p14:sldIdLst>
            <p14:sldId id="257"/>
          </p14:sldIdLst>
        </p14:section>
        <p14:section name="Section One (Campus Gold)" id="{4270ABB2-C298-3944-8E72-E9400DBEB29D}">
          <p14:sldIdLst>
            <p14:sldId id="258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Concluding Slide" id="{8920AFE1-41E2-8C4A-AB74-0F9AE52903EC}">
          <p14:sldIdLst>
            <p14:sldId id="264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4032" userDrawn="1">
          <p15:clr>
            <a:srgbClr val="A4A3A4"/>
          </p15:clr>
        </p15:guide>
        <p15:guide id="3" orient="horz" pos="1056" userDrawn="1">
          <p15:clr>
            <a:srgbClr val="A4A3A4"/>
          </p15:clr>
        </p15:guide>
        <p15:guide id="7" orient="horz" pos="1214" userDrawn="1">
          <p15:clr>
            <a:srgbClr val="A4A3A4"/>
          </p15:clr>
        </p15:guide>
        <p15:guide id="8" orient="horz" pos="624" userDrawn="1">
          <p15:clr>
            <a:srgbClr val="A4A3A4"/>
          </p15:clr>
        </p15:guide>
        <p15:guide id="9" orient="horz" pos="3552" userDrawn="1">
          <p15:clr>
            <a:srgbClr val="A4A3A4"/>
          </p15:clr>
        </p15:guide>
        <p15:guide id="11" pos="1032" userDrawn="1">
          <p15:clr>
            <a:srgbClr val="A4A3A4"/>
          </p15:clr>
        </p15:guide>
        <p15:guide id="12" pos="7204" userDrawn="1">
          <p15:clr>
            <a:srgbClr val="A4A3A4"/>
          </p15:clr>
        </p15:guide>
        <p15:guide id="13" pos="576" userDrawn="1">
          <p15:clr>
            <a:srgbClr val="A4A3A4"/>
          </p15:clr>
        </p15:guide>
        <p15:guide id="16" pos="6769" userDrawn="1">
          <p15:clr>
            <a:srgbClr val="A4A3A4"/>
          </p15:clr>
        </p15:guide>
        <p15:guide id="17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1459" autoAdjust="0"/>
    <p:restoredTop sz="86397" autoAdjust="0"/>
  </p:normalViewPr>
  <p:slideViewPr>
    <p:cSldViewPr snapToGrid="0">
      <p:cViewPr>
        <p:scale>
          <a:sx n="40" d="100"/>
          <a:sy n="40" d="100"/>
        </p:scale>
        <p:origin x="-1404" y="-870"/>
      </p:cViewPr>
      <p:guideLst>
        <p:guide orient="horz" pos="4032"/>
        <p:guide orient="horz" pos="1056"/>
        <p:guide orient="horz" pos="1214"/>
        <p:guide orient="horz" pos="624"/>
        <p:guide orient="horz" pos="3552"/>
        <p:guide pos="1032"/>
        <p:guide pos="7204"/>
        <p:guide pos="576"/>
        <p:guide pos="6769"/>
        <p:guide pos="3840"/>
      </p:guideLst>
    </p:cSldViewPr>
  </p:slideViewPr>
  <p:outlineViewPr>
    <p:cViewPr>
      <p:scale>
        <a:sx n="33" d="100"/>
        <a:sy n="33" d="100"/>
      </p:scale>
      <p:origin x="0" y="-233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46A28-9CAF-E041-8311-DFCD44262095}" type="datetime1">
              <a:rPr lang="en-US" smtClean="0"/>
              <a:t>5/10/2018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BEA41-3E73-2348-A8FF-2E926A2CF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150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2D4DA-089F-F344-9C15-F02D87A8D9F3}" type="datetime1">
              <a:rPr lang="en-US" smtClean="0"/>
              <a:t>5/10/2018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30545-154E-774E-8D78-F1689AC6A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01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32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support.office.com/en-us/article/Make-your-PowerPoint-presentations-accessible-6f7772b2-2f33-4bd2-8ca7-dae3b2b3ef25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hyperlink" Target="http://www.purdue.edu/atc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ssibilit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ccessibility Statement Part 1" descr="Accessibility Statement Part 1">
            <a:hlinkClick r:id="rId2" tooltip="Microsoft Office Accessibility Instructions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24200" y="1137276"/>
            <a:ext cx="5943600" cy="3124200"/>
          </a:xfrm>
          <a:prstGeom prst="rect">
            <a:avLst/>
          </a:prstGeom>
        </p:spPr>
      </p:pic>
      <p:pic>
        <p:nvPicPr>
          <p:cNvPr id="4" name="Accessibility Statement Part 2" descr="Accessibility Statement Part 2">
            <a:hlinkClick r:id="rId4"/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24200" y="4555798"/>
            <a:ext cx="59436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12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Ross-Ade Green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Two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3958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oss-Ade Green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Ross-Ade Green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oss-Ade Green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4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Ross-Ade Green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oss-Ade Green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7"/>
            <a:ext cx="5025248" cy="42976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Ross-Ade Green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oss-Ade Green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5006960" cy="384048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Impact Regular 24 Point Ross-Ade Green</a:t>
            </a:r>
            <a:endParaRPr lang="en-US" dirty="0" smtClean="0"/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ss-Ade Green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Ross-Ade Green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ss-Ade Green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2574"/>
            <a:ext cx="12192000" cy="4279900"/>
          </a:xfrm>
          <a:prstGeom prst="rect">
            <a:avLst/>
          </a:prstGeom>
        </p:spPr>
      </p:pic>
      <p:sp>
        <p:nvSpPr>
          <p:cNvPr id="9" name="Bell Tower Brick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Three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Bell Tower Brick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Bell Tower Brick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Bell Tower Brick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5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Bell Tower Brick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207461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/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401635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pic>
        <p:nvPicPr>
          <p:cNvPr id="8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50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080" userDrawn="1">
          <p15:clr>
            <a:srgbClr val="FBAE40"/>
          </p15:clr>
        </p15:guide>
        <p15:guide id="4" pos="1416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3960" userDrawn="1">
          <p15:clr>
            <a:srgbClr val="FBAE40"/>
          </p15:clr>
        </p15:guide>
        <p15:guide id="7" orient="horz" pos="7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Bell Tower Brick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661605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</a:t>
            </a:r>
            <a:r>
              <a:rPr lang="en-US" dirty="0" err="1" smtClean="0"/>
              <a:t>pt</a:t>
            </a:r>
            <a:r>
              <a:rPr lang="en-US" dirty="0" smtClean="0"/>
              <a:t> Bell Tower Brick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Bell Tower Brick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661605" cy="48858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</a:t>
            </a:r>
            <a:r>
              <a:rPr lang="en-US" dirty="0" err="1" smtClean="0"/>
              <a:t>pt</a:t>
            </a:r>
            <a:r>
              <a:rPr lang="en-US" dirty="0" smtClean="0"/>
              <a:t> Bell Tower Brick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ell Tower Brick Bar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Bell Tower Brick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ell Tower Brick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2574"/>
            <a:ext cx="12192000" cy="4279900"/>
          </a:xfrm>
          <a:prstGeom prst="rect">
            <a:avLst/>
          </a:prstGeom>
        </p:spPr>
      </p:pic>
      <p:sp>
        <p:nvSpPr>
          <p:cNvPr id="9" name="Ever True Blue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Four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3958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Section On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Ever True Blue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Ever True Blue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Ever True Blue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3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Ever True Blue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Ever True Blue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805792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Ever True Blue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Ever True Blue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796648" cy="48858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Ever True Blue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ver True Blue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Ever True Blue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One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230053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8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  <p15:guide id="7" pos="650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ver True Blue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5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7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60698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84057" y="1478617"/>
            <a:ext cx="124180" cy="2757714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Concluding Head"/>
          <p:cNvSpPr>
            <a:spLocks noGrp="1"/>
          </p:cNvSpPr>
          <p:nvPr>
            <p:ph type="title" hasCustomPrompt="1"/>
          </p:nvPr>
        </p:nvSpPr>
        <p:spPr>
          <a:xfrm>
            <a:off x="2321986" y="2071159"/>
            <a:ext cx="6799437" cy="829733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 b="0" i="0" cap="all">
                <a:solidFill>
                  <a:schemeClr val="bg1"/>
                </a:solidFill>
                <a:latin typeface="Impac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Concluding Text"/>
          <p:cNvSpPr>
            <a:spLocks noGrp="1"/>
          </p:cNvSpPr>
          <p:nvPr>
            <p:ph type="body" sz="half" idx="2" hasCustomPrompt="1"/>
          </p:nvPr>
        </p:nvSpPr>
        <p:spPr>
          <a:xfrm>
            <a:off x="2321981" y="3219451"/>
            <a:ext cx="6799440" cy="101688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A conclusion, thank-you message or contact information could go here. Arial Regular 18 point minimum.</a:t>
            </a:r>
          </a:p>
        </p:txBody>
      </p:sp>
      <p:pic>
        <p:nvPicPr>
          <p:cNvPr id="12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  <p:pic>
        <p:nvPicPr>
          <p:cNvPr id="11" name="We Are Purdue. What We Make Moves The World Forward.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24100" y="6290852"/>
            <a:ext cx="4759515" cy="205262"/>
          </a:xfrm>
          <a:prstGeom prst="rect">
            <a:avLst/>
          </a:prstGeom>
        </p:spPr>
      </p:pic>
      <p:pic>
        <p:nvPicPr>
          <p:cNvPr id="3" name="An Equal Access/Equal Opportunity University" descr="An Equal Access/Equal Opportunity University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082" y="6589379"/>
            <a:ext cx="6477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439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84" userDrawn="1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pos="146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9662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Campus Gold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Digital Headline Gold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54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398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Campus Gold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Digital Headline Gold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045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Campus Gold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778360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Headline Gold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38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10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Campus Gold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3" y="1636776"/>
            <a:ext cx="4769216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Headline Gold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873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624" userDrawn="1">
          <p15:clr>
            <a:srgbClr val="FBAE40"/>
          </p15:clr>
        </p15:guide>
        <p15:guide id="6" orient="horz" pos="1056" userDrawn="1">
          <p15:clr>
            <a:srgbClr val="FBAE40"/>
          </p15:clr>
        </p15:guide>
        <p15:guide id="7" orient="horz" pos="398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mpus Gold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Campus Gold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  <a:t>Picture caption. Arial Bold 18 pt. minimum. Short description of picture, up to 3 lines of copy. Short description of picture, up to 3 lines of copy. Short description of picture, up to 3 lines of copy. </a:t>
            </a:r>
            <a:b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</a:br>
            <a: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  <a:t> </a:t>
            </a:r>
            <a:endParaRPr lang="en-US" b="1" i="0" baseline="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2142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056" userDrawn="1">
          <p15:clr>
            <a:srgbClr val="FBAE40"/>
          </p15:clr>
        </p15:guide>
        <p15:guide id="4" pos="14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mpus Gold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9444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orient="horz" pos="3984" userDrawn="1">
          <p15:clr>
            <a:srgbClr val="FBAE40"/>
          </p15:clr>
        </p15:guide>
        <p15:guide id="5" pos="105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37E35-53ED-5E4E-9D20-AC891FED6640}" type="datetime1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0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0" r:id="rId2"/>
    <p:sldLayoutId id="214748368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657" r:id="rId3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44132" y="2728553"/>
            <a:ext cx="8168496" cy="1295191"/>
          </a:xfrm>
        </p:spPr>
        <p:txBody>
          <a:bodyPr/>
          <a:lstStyle/>
          <a:p>
            <a:r>
              <a:rPr lang="en-US" dirty="0" smtClean="0"/>
              <a:t>Data Structures: Search Trees</a:t>
            </a:r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4"/>
          </p:nvPr>
        </p:nvSpPr>
        <p:spPr>
          <a:xfrm>
            <a:off x="2252841" y="6106739"/>
            <a:ext cx="6100937" cy="486085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 smtClean="0"/>
              <a:t>Computer Science, Purdue University</a:t>
            </a:r>
          </a:p>
          <a:p>
            <a:r>
              <a:rPr lang="en-US" dirty="0" smtClean="0"/>
              <a:t>Copyright WILEY, Goodrich and </a:t>
            </a:r>
            <a:r>
              <a:rPr lang="en-US" dirty="0" err="1" smtClean="0"/>
              <a:t>Tamassia</a:t>
            </a:r>
            <a:r>
              <a:rPr lang="en-US" dirty="0" smtClean="0"/>
              <a:t>, Data Structures And Algorithms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93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AVL </a:t>
            </a:r>
            <a:r>
              <a:rPr lang="en-US" dirty="0" smtClean="0"/>
              <a:t>Trees: Restructuring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4" t="26644" r="63049" b="23273"/>
          <a:stretch/>
        </p:blipFill>
        <p:spPr bwMode="auto">
          <a:xfrm>
            <a:off x="5490786" y="1491915"/>
            <a:ext cx="5236996" cy="4523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1403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AVL </a:t>
            </a:r>
            <a:r>
              <a:rPr lang="en-US" dirty="0" smtClean="0"/>
              <a:t>Trees: Removal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6" t="17516" r="62939" b="39309"/>
          <a:stretch/>
        </p:blipFill>
        <p:spPr bwMode="auto">
          <a:xfrm>
            <a:off x="5528613" y="1900988"/>
            <a:ext cx="5257594" cy="3801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5546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AVL </a:t>
            </a:r>
            <a:r>
              <a:rPr lang="en-US" dirty="0" smtClean="0"/>
              <a:t>Trees: Removal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6" t="25905" r="64693" b="41036"/>
          <a:stretch/>
        </p:blipFill>
        <p:spPr bwMode="auto">
          <a:xfrm>
            <a:off x="2308627" y="2526632"/>
            <a:ext cx="4525310" cy="2695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6" t="59160" r="64693" b="6600"/>
          <a:stretch/>
        </p:blipFill>
        <p:spPr bwMode="auto">
          <a:xfrm>
            <a:off x="7491663" y="2526632"/>
            <a:ext cx="4525310" cy="2791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246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AVL </a:t>
            </a:r>
            <a:r>
              <a:rPr lang="en-US" dirty="0" smtClean="0"/>
              <a:t>Trees: Complexities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10063" y="2743200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Since the height of the tree is log (n) and all operations are O(h), all operations are O(log n).</a:t>
            </a:r>
          </a:p>
        </p:txBody>
      </p:sp>
    </p:spTree>
    <p:extLst>
      <p:ext uri="{BB962C8B-B14F-4D97-AF65-F5344CB8AC3E}">
        <p14:creationId xmlns:p14="http://schemas.microsoft.com/office/powerpoint/2010/main" val="2359959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1" t="17457" r="62787" b="52155"/>
          <a:stretch/>
        </p:blipFill>
        <p:spPr bwMode="auto">
          <a:xfrm>
            <a:off x="1702673" y="2522484"/>
            <a:ext cx="4414345" cy="2207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1" t="48425" r="62787" b="10768"/>
          <a:stretch/>
        </p:blipFill>
        <p:spPr bwMode="auto">
          <a:xfrm>
            <a:off x="7120756" y="2459422"/>
            <a:ext cx="4414345" cy="296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5311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9" t="16811" r="63218" b="12392"/>
          <a:stretch/>
        </p:blipFill>
        <p:spPr bwMode="auto">
          <a:xfrm>
            <a:off x="5159752" y="1450428"/>
            <a:ext cx="3925829" cy="4698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1984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1" t="29095" r="64224" b="22090"/>
          <a:stretch/>
        </p:blipFill>
        <p:spPr bwMode="auto">
          <a:xfrm>
            <a:off x="5750134" y="1923393"/>
            <a:ext cx="4497453" cy="381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820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Trees:</a:t>
            </a:r>
          </a:p>
          <a:p>
            <a:pPr lvl="0"/>
            <a:r>
              <a:rPr lang="en-US" dirty="0" smtClean="0"/>
              <a:t>Insertion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38281" r="63007" b="28372"/>
          <a:stretch/>
        </p:blipFill>
        <p:spPr bwMode="auto">
          <a:xfrm>
            <a:off x="4346408" y="2257927"/>
            <a:ext cx="5832308" cy="3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4435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Trees:</a:t>
            </a:r>
          </a:p>
          <a:p>
            <a:pPr lvl="0"/>
            <a:r>
              <a:rPr lang="en-US" dirty="0" smtClean="0"/>
              <a:t>Insertion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24918" r="67982" b="44737"/>
          <a:stretch/>
        </p:blipFill>
        <p:spPr bwMode="auto">
          <a:xfrm>
            <a:off x="2045369" y="2695073"/>
            <a:ext cx="3826042" cy="295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55900" r="67982" b="13118"/>
          <a:stretch/>
        </p:blipFill>
        <p:spPr bwMode="auto">
          <a:xfrm>
            <a:off x="6505075" y="2344151"/>
            <a:ext cx="3826042" cy="3021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550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Trees:</a:t>
            </a:r>
          </a:p>
          <a:p>
            <a:pPr lvl="0"/>
            <a:r>
              <a:rPr lang="en-US" dirty="0" smtClean="0"/>
              <a:t>Deletion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5" t="50000" r="68530" b="17105"/>
          <a:stretch/>
        </p:blipFill>
        <p:spPr bwMode="auto">
          <a:xfrm>
            <a:off x="1900990" y="2446421"/>
            <a:ext cx="3777916" cy="3208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8" t="31867" r="68128" b="36554"/>
          <a:stretch/>
        </p:blipFill>
        <p:spPr bwMode="auto">
          <a:xfrm>
            <a:off x="6328611" y="2510589"/>
            <a:ext cx="3850106" cy="308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866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AVL Trees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6" t="21711" r="62939" b="60773"/>
          <a:stretch/>
        </p:blipFill>
        <p:spPr bwMode="auto">
          <a:xfrm>
            <a:off x="2045368" y="2502568"/>
            <a:ext cx="4644189" cy="135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6" t="39225" r="62939" b="22069"/>
          <a:stretch/>
        </p:blipFill>
        <p:spPr bwMode="auto">
          <a:xfrm>
            <a:off x="7543102" y="2502568"/>
            <a:ext cx="3927004" cy="210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29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Trees:</a:t>
            </a:r>
          </a:p>
          <a:p>
            <a:pPr lvl="0"/>
            <a:r>
              <a:rPr lang="en-US" dirty="0" smtClean="0"/>
              <a:t>Deletion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4" t="35033" r="67763" b="32484"/>
          <a:stretch/>
        </p:blipFill>
        <p:spPr bwMode="auto">
          <a:xfrm>
            <a:off x="2165684" y="2646947"/>
            <a:ext cx="3922294" cy="3168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7" t="43709" r="66704" b="23232"/>
          <a:stretch/>
        </p:blipFill>
        <p:spPr bwMode="auto">
          <a:xfrm>
            <a:off x="6978316" y="2815388"/>
            <a:ext cx="4138863" cy="3224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1569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Trees: Time Complexity</a:t>
            </a:r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6" t="32072" r="62719" b="37336"/>
          <a:stretch/>
        </p:blipFill>
        <p:spPr bwMode="auto">
          <a:xfrm>
            <a:off x="3441031" y="2550695"/>
            <a:ext cx="5847348" cy="2983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959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cluding Head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3839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AVL </a:t>
            </a:r>
            <a:r>
              <a:rPr lang="en-US" dirty="0" smtClean="0"/>
              <a:t>Trees: Height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8" t="35279" r="63048" b="27714"/>
          <a:stretch/>
        </p:blipFill>
        <p:spPr bwMode="auto">
          <a:xfrm>
            <a:off x="3561348" y="2286000"/>
            <a:ext cx="5895474" cy="3609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1288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AVL </a:t>
            </a:r>
            <a:r>
              <a:rPr lang="en-US" dirty="0" smtClean="0"/>
              <a:t>Trees: Height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6" t="58963" r="64693" b="9458"/>
          <a:stretch/>
        </p:blipFill>
        <p:spPr bwMode="auto">
          <a:xfrm>
            <a:off x="3296652" y="2454441"/>
            <a:ext cx="5438275" cy="3080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8300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AVL </a:t>
            </a:r>
            <a:r>
              <a:rPr lang="en-US" dirty="0" smtClean="0"/>
              <a:t>Trees: Insertion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t="29113" r="63267" b="37582"/>
          <a:stretch/>
        </p:blipFill>
        <p:spPr bwMode="auto">
          <a:xfrm>
            <a:off x="3368842" y="2285999"/>
            <a:ext cx="5823284" cy="324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9083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AVL </a:t>
            </a:r>
            <a:r>
              <a:rPr lang="en-US" dirty="0" smtClean="0"/>
              <a:t>Trees: Insertion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t="54030" r="63048" b="11678"/>
          <a:stretch/>
        </p:blipFill>
        <p:spPr bwMode="auto">
          <a:xfrm>
            <a:off x="3152274" y="2286000"/>
            <a:ext cx="5871410" cy="3344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365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AVL </a:t>
            </a:r>
            <a:r>
              <a:rPr lang="en-US" dirty="0" smtClean="0"/>
              <a:t>Trees: Balancing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2" t="31332" r="64583" b="37829"/>
          <a:stretch/>
        </p:blipFill>
        <p:spPr bwMode="auto">
          <a:xfrm>
            <a:off x="1636295" y="2775284"/>
            <a:ext cx="4114799" cy="2426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2" t="62170" r="64583" b="5763"/>
          <a:stretch/>
        </p:blipFill>
        <p:spPr bwMode="auto">
          <a:xfrm>
            <a:off x="6817897" y="2506390"/>
            <a:ext cx="4114799" cy="2522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1654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AVL </a:t>
            </a:r>
            <a:r>
              <a:rPr lang="en-US" dirty="0" smtClean="0"/>
              <a:t>Trees: Restructuring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t="48109" r="63925" b="31414"/>
          <a:stretch/>
        </p:blipFill>
        <p:spPr bwMode="auto">
          <a:xfrm>
            <a:off x="1491915" y="3007895"/>
            <a:ext cx="4584175" cy="1612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t="68688" r="63925" b="10734"/>
          <a:stretch/>
        </p:blipFill>
        <p:spPr bwMode="auto">
          <a:xfrm>
            <a:off x="6769767" y="3007895"/>
            <a:ext cx="4584175" cy="1620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8813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AVL </a:t>
            </a:r>
            <a:r>
              <a:rPr lang="en-US" dirty="0" smtClean="0"/>
              <a:t>Trees: Restructuring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8" t="36020" r="63815" b="43010"/>
          <a:stretch/>
        </p:blipFill>
        <p:spPr bwMode="auto">
          <a:xfrm>
            <a:off x="1554478" y="3176337"/>
            <a:ext cx="4581628" cy="163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8" t="61925" r="63815" b="16797"/>
          <a:stretch/>
        </p:blipFill>
        <p:spPr bwMode="auto">
          <a:xfrm>
            <a:off x="6591699" y="3152276"/>
            <a:ext cx="4581628" cy="166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3484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urdue Brand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28E0E"/>
      </a:accent1>
      <a:accent2>
        <a:srgbClr val="98700D"/>
      </a:accent2>
      <a:accent3>
        <a:srgbClr val="5B6870"/>
      </a:accent3>
      <a:accent4>
        <a:srgbClr val="849E2A"/>
      </a:accent4>
      <a:accent5>
        <a:srgbClr val="B36012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PPT-Template2-MultiSection_WideScreen-Rev.pptx" id="{6F776E05-9C5C-4C42-8ADC-03919E3FC17A}" vid="{C1D08114-815E-B045-A1AC-18B7D23129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PPT-Template2-MultiSection_WideScreen (1)</Template>
  <TotalTime>0</TotalTime>
  <Words>267</Words>
  <Application>Microsoft Office PowerPoint</Application>
  <PresentationFormat>Custom</PresentationFormat>
  <Paragraphs>69</Paragraphs>
  <Slides>22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Data Structures: Search Trees</vt:lpstr>
      <vt:lpstr>Search Trees</vt:lpstr>
      <vt:lpstr>Search Trees</vt:lpstr>
      <vt:lpstr>Search Trees</vt:lpstr>
      <vt:lpstr>Search Trees</vt:lpstr>
      <vt:lpstr>Search Trees</vt:lpstr>
      <vt:lpstr>Search Trees</vt:lpstr>
      <vt:lpstr>Search Trees</vt:lpstr>
      <vt:lpstr>Search Trees</vt:lpstr>
      <vt:lpstr>Search Trees</vt:lpstr>
      <vt:lpstr>Search Trees</vt:lpstr>
      <vt:lpstr>Search Trees</vt:lpstr>
      <vt:lpstr>Search Trees</vt:lpstr>
      <vt:lpstr>Search Trees</vt:lpstr>
      <vt:lpstr>Search Trees</vt:lpstr>
      <vt:lpstr>Search Trees</vt:lpstr>
      <vt:lpstr>Search Trees</vt:lpstr>
      <vt:lpstr>Search Trees</vt:lpstr>
      <vt:lpstr>Search Trees</vt:lpstr>
      <vt:lpstr>Search Trees</vt:lpstr>
      <vt:lpstr>Search Trees</vt:lpstr>
      <vt:lpstr>Thank You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2018-04-02T02:49:45Z</dcterms:created>
  <dcterms:modified xsi:type="dcterms:W3CDTF">2018-05-10T13:40:25Z</dcterms:modified>
</cp:coreProperties>
</file>